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4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55746E-350E-82C2-B3A6-FAF0DFA70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AB9FF54-2E48-33ED-3EC5-C50BD47373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15141F-079D-B580-DB86-87D9EFEE0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D57A-7C4D-4946-8E4F-2F2444B720C5}" type="datetimeFigureOut">
              <a:rPr lang="ru-KZ" smtClean="0"/>
              <a:t>09.09.2025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8DF853-BB00-DE80-4FB0-27009B836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9B6F78-490F-417E-1102-1A7E4F7DE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AA-EC27-4E22-A606-51AE2155658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87559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A8573A-65C9-E2A8-573E-99C75A72C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C04096C-8131-C036-E492-2C4FDFC65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DF2187-73AA-113A-1ABC-9B38EB96C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D57A-7C4D-4946-8E4F-2F2444B720C5}" type="datetimeFigureOut">
              <a:rPr lang="ru-KZ" smtClean="0"/>
              <a:t>09.09.2025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F63D9D-7146-3324-F634-77E46E209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C88421-2310-7D8D-0622-407F0ECDF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AA-EC27-4E22-A606-51AE2155658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95071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E24A81D-D90E-8219-EC4A-D1763BE58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E1FD30-70AB-93B5-BAF2-9B1DC5C3CF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EF3236-80B6-D701-4D72-0FE7AC8AB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D57A-7C4D-4946-8E4F-2F2444B720C5}" type="datetimeFigureOut">
              <a:rPr lang="ru-KZ" smtClean="0"/>
              <a:t>09.09.2025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E510AB-29A7-0442-34AC-F1BD411DB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31D441-2E02-8256-AF8D-9BA78DD0F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AA-EC27-4E22-A606-51AE2155658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5379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382707-C53D-50C0-A0DC-1BBEB92D1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6B785E-11E6-32C2-4C6F-FB96459D4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38EEA1-B520-32F9-AA1D-B882A011D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D57A-7C4D-4946-8E4F-2F2444B720C5}" type="datetimeFigureOut">
              <a:rPr lang="ru-KZ" smtClean="0"/>
              <a:t>09.09.2025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F888ED-2DB0-8209-AFAB-8A94D709B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AABE06-BC01-4096-0E4E-77DCDAE3F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AA-EC27-4E22-A606-51AE2155658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8351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F4087B-AF74-37D2-8532-C108EC1B5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951797E-D7C4-3CDA-E3FD-25C000FBB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11CFFF-5D3C-731A-86A2-075BAD43E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D57A-7C4D-4946-8E4F-2F2444B720C5}" type="datetimeFigureOut">
              <a:rPr lang="ru-KZ" smtClean="0"/>
              <a:t>09.09.2025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9E84D3-C246-2681-A8B0-AD620C086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C1478B-DB97-8A72-5444-E72120C24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AA-EC27-4E22-A606-51AE2155658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86226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C0F9D4-A52E-CB69-F4BF-DAECB493A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6327B1-5A32-38A6-75C2-3E9F6C4235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D906FD9-AC90-3879-6604-5A46CA78AB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4F1120-FC67-F2A2-C45B-AFE2B05E0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D57A-7C4D-4946-8E4F-2F2444B720C5}" type="datetimeFigureOut">
              <a:rPr lang="ru-KZ" smtClean="0"/>
              <a:t>09.09.2025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8362CA-E16B-ACAF-3CAC-8CA12CE63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858C8EC-AFA3-DC34-D91D-29A458DC6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AA-EC27-4E22-A606-51AE2155658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59616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2AA84C-AB8C-49CA-1BCC-00F9FDE48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7C87D98-6D9B-A320-B41B-CB16C9D10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5A5355A-5CB8-FF7C-1D6B-3DCD115AD7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58F9C5A-2F15-1CCA-B99A-EB4AD6F0E4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037B911-D756-AB03-3000-B5C241822A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6EEC335-3EBD-B2A8-56BA-430DDC646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D57A-7C4D-4946-8E4F-2F2444B720C5}" type="datetimeFigureOut">
              <a:rPr lang="ru-KZ" smtClean="0"/>
              <a:t>09.09.2025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344E8FC-7F77-1E27-8743-96992BEDC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CCF3719-FB9A-7D21-8EF4-FC8D824CF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AA-EC27-4E22-A606-51AE2155658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1605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57EABC-A03A-A1BC-2350-7FA6E5C23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EAFD743-B5F3-C4B8-0CBF-AC5BD42F7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D57A-7C4D-4946-8E4F-2F2444B720C5}" type="datetimeFigureOut">
              <a:rPr lang="ru-KZ" smtClean="0"/>
              <a:t>09.09.2025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9A2FE53-D52E-FF59-BACE-141CC3F0D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FF77C71-5392-2EB8-FE26-3AECFEEF3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AA-EC27-4E22-A606-51AE2155658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28380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51EF555-AD3D-F49B-5449-677F8FD6F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D57A-7C4D-4946-8E4F-2F2444B720C5}" type="datetimeFigureOut">
              <a:rPr lang="ru-KZ" smtClean="0"/>
              <a:t>09.09.2025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61DD7DD-6718-AEFD-D1B7-C5C203BEB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27423E4-866E-D48D-FB12-CF8EA4B69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AA-EC27-4E22-A606-51AE2155658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02143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2DB38-F0D2-3E22-5D75-617209E11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42214D-C12D-BA35-6D61-0B2B39B3C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F04E715-38D0-759B-96E8-0F0CC2AA1E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02D4906-2A59-AC54-21F6-DE54BDB04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D57A-7C4D-4946-8E4F-2F2444B720C5}" type="datetimeFigureOut">
              <a:rPr lang="ru-KZ" smtClean="0"/>
              <a:t>09.09.2025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5FE45EA-F283-0949-84CF-29124374C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27A2077-2783-25AA-166B-B51B01BA1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AA-EC27-4E22-A606-51AE2155658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22226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ADF6AD-C0AE-D811-B7B4-CA04FAC4C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889775B-2B9C-E6F7-AB4A-2CFAF731C0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1827C25-B113-7E1B-D01C-556888BD8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59C81D9-7A98-9F48-4B4B-7BE0FD5F1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D57A-7C4D-4946-8E4F-2F2444B720C5}" type="datetimeFigureOut">
              <a:rPr lang="ru-KZ" smtClean="0"/>
              <a:t>09.09.2025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3E983F5-DE14-21C3-52B6-6C64EA305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821431-949F-3B5E-E1C4-0E12B785F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AA-EC27-4E22-A606-51AE2155658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3060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E1AF12-A9ED-D239-C874-F676BB304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EBADB1B-4881-2033-2760-7A91A709A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EE82B8-2DFB-42CE-F563-825F0569FF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80D57A-7C4D-4946-8E4F-2F2444B720C5}" type="datetimeFigureOut">
              <a:rPr lang="ru-KZ" smtClean="0"/>
              <a:t>09.09.2025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E52C71-333E-09E0-201F-476C7FCB53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9DB849-A7FE-8DD9-24D2-D1711FE44E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934DAA-EC27-4E22-A606-51AE2155658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16258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E900A7-99DB-0CF4-0008-7502AE3694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Биофармация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пән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kk-KZ" dirty="0"/>
              <a:t>. Негізгі теминдер мен анықтамалар.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58738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13DD7FD-95BB-1A15-011B-8228AA198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1577"/>
            <a:ext cx="10515600" cy="5705386"/>
          </a:xfrm>
        </p:spPr>
        <p:txBody>
          <a:bodyPr/>
          <a:lstStyle/>
          <a:p>
            <a:r>
              <a:rPr lang="ru-RU" b="1" dirty="0" err="1"/>
              <a:t>Кіріспе</a:t>
            </a:r>
            <a:endParaRPr lang="ru-RU" b="1" dirty="0"/>
          </a:p>
          <a:p>
            <a:r>
              <a:rPr lang="ru-RU" b="1" dirty="0" err="1"/>
              <a:t>Биофармация</a:t>
            </a:r>
            <a:r>
              <a:rPr lang="ru-RU" dirty="0"/>
              <a:t> –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заттың</a:t>
            </a:r>
            <a:r>
              <a:rPr lang="ru-RU" dirty="0"/>
              <a:t>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формадағы</a:t>
            </a:r>
            <a:r>
              <a:rPr lang="ru-RU" dirty="0"/>
              <a:t> </a:t>
            </a:r>
            <a:r>
              <a:rPr lang="ru-RU" dirty="0" err="1"/>
              <a:t>қасиеттерін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ағзаға</a:t>
            </a:r>
            <a:r>
              <a:rPr lang="ru-RU" dirty="0"/>
              <a:t> </a:t>
            </a:r>
            <a:r>
              <a:rPr lang="ru-RU" dirty="0" err="1"/>
              <a:t>түскеннен</a:t>
            </a:r>
            <a:r>
              <a:rPr lang="ru-RU" dirty="0"/>
              <a:t> </a:t>
            </a:r>
            <a:r>
              <a:rPr lang="ru-RU" dirty="0" err="1"/>
              <a:t>кейінгі</a:t>
            </a:r>
            <a:r>
              <a:rPr lang="ru-RU" dirty="0"/>
              <a:t> </a:t>
            </a:r>
            <a:r>
              <a:rPr lang="ru-RU" dirty="0" err="1"/>
              <a:t>сіңірілуін</a:t>
            </a:r>
            <a:r>
              <a:rPr lang="ru-RU" dirty="0"/>
              <a:t>, </a:t>
            </a:r>
            <a:r>
              <a:rPr lang="ru-RU" dirty="0" err="1"/>
              <a:t>таралуын</a:t>
            </a:r>
            <a:r>
              <a:rPr lang="ru-RU" dirty="0"/>
              <a:t>, </a:t>
            </a:r>
            <a:r>
              <a:rPr lang="ru-RU" dirty="0" err="1"/>
              <a:t>метаболизмі</a:t>
            </a:r>
            <a:r>
              <a:rPr lang="ru-RU" dirty="0"/>
              <a:t> мен </a:t>
            </a:r>
            <a:r>
              <a:rPr lang="ru-RU" dirty="0" err="1"/>
              <a:t>шығарылуын</a:t>
            </a:r>
            <a:r>
              <a:rPr lang="ru-RU" dirty="0"/>
              <a:t> </a:t>
            </a:r>
            <a:r>
              <a:rPr lang="ru-RU" dirty="0" err="1"/>
              <a:t>зерттейтін</a:t>
            </a:r>
            <a:r>
              <a:rPr lang="ru-RU" dirty="0"/>
              <a:t> </a:t>
            </a:r>
            <a:r>
              <a:rPr lang="ru-RU" dirty="0" err="1"/>
              <a:t>ғылым</a:t>
            </a:r>
            <a:r>
              <a:rPr lang="ru-RU" dirty="0"/>
              <a:t> </a:t>
            </a:r>
            <a:r>
              <a:rPr lang="ru-RU" dirty="0" err="1"/>
              <a:t>саласы</a:t>
            </a:r>
            <a:r>
              <a:rPr lang="ru-RU" dirty="0"/>
              <a:t>.</a:t>
            </a:r>
          </a:p>
          <a:p>
            <a:r>
              <a:rPr lang="ru-RU" dirty="0" err="1"/>
              <a:t>Мақсаты</a:t>
            </a:r>
            <a:r>
              <a:rPr lang="ru-RU" dirty="0"/>
              <a:t>: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препараттың</a:t>
            </a:r>
            <a:r>
              <a:rPr lang="ru-RU" dirty="0"/>
              <a:t> </a:t>
            </a:r>
            <a:r>
              <a:rPr lang="ru-RU" dirty="0" err="1"/>
              <a:t>тиімділігі</a:t>
            </a:r>
            <a:r>
              <a:rPr lang="ru-RU" dirty="0"/>
              <a:t> мен </a:t>
            </a:r>
            <a:r>
              <a:rPr lang="ru-RU" dirty="0" err="1"/>
              <a:t>қауіпсіздігін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621005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2A309EE-3CD8-5717-F8D8-A852733A5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/>
          <a:lstStyle/>
          <a:p>
            <a:r>
              <a:rPr lang="ru-RU" b="1" dirty="0" err="1"/>
              <a:t>Биофармацияның</a:t>
            </a:r>
            <a:r>
              <a:rPr lang="ru-RU" b="1" dirty="0"/>
              <a:t> </a:t>
            </a:r>
            <a:r>
              <a:rPr lang="ru-RU" b="1" dirty="0" err="1"/>
              <a:t>негізгі</a:t>
            </a:r>
            <a:r>
              <a:rPr lang="ru-RU" b="1" dirty="0"/>
              <a:t> </a:t>
            </a:r>
            <a:r>
              <a:rPr lang="ru-RU" b="1" dirty="0" err="1"/>
              <a:t>міндеттері</a:t>
            </a:r>
            <a:endParaRPr lang="ru-RU" b="1" dirty="0"/>
          </a:p>
          <a:p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зат</a:t>
            </a:r>
            <a:r>
              <a:rPr lang="ru-RU" dirty="0"/>
              <a:t> пен </a:t>
            </a:r>
            <a:r>
              <a:rPr lang="ru-RU" dirty="0" err="1"/>
              <a:t>дәрілік</a:t>
            </a:r>
            <a:r>
              <a:rPr lang="ru-RU" dirty="0"/>
              <a:t> форма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endParaRPr lang="ru-RU" dirty="0"/>
          </a:p>
          <a:p>
            <a:r>
              <a:rPr lang="ru-RU" dirty="0" err="1"/>
              <a:t>Сіңірілу</a:t>
            </a:r>
            <a:r>
              <a:rPr lang="ru-RU" dirty="0"/>
              <a:t> </a:t>
            </a:r>
            <a:r>
              <a:rPr lang="ru-RU" dirty="0" err="1"/>
              <a:t>жылдамдығы</a:t>
            </a:r>
            <a:r>
              <a:rPr lang="ru-RU" dirty="0"/>
              <a:t> мен </a:t>
            </a:r>
            <a:r>
              <a:rPr lang="ru-RU" dirty="0" err="1"/>
              <a:t>дәрежесіне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факторларды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endParaRPr lang="ru-RU" dirty="0"/>
          </a:p>
          <a:p>
            <a:r>
              <a:rPr lang="ru-RU" dirty="0" err="1"/>
              <a:t>Препараттың</a:t>
            </a:r>
            <a:r>
              <a:rPr lang="ru-RU" dirty="0"/>
              <a:t> </a:t>
            </a:r>
            <a:r>
              <a:rPr lang="ru-RU" dirty="0" err="1"/>
              <a:t>фармакокинетикасы</a:t>
            </a:r>
            <a:r>
              <a:rPr lang="ru-RU" dirty="0"/>
              <a:t> мен </a:t>
            </a:r>
            <a:r>
              <a:rPr lang="ru-RU" dirty="0" err="1"/>
              <a:t>фармакодинамикасына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етуін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endParaRPr lang="ru-RU" dirty="0"/>
          </a:p>
          <a:p>
            <a:r>
              <a:rPr lang="ru-RU" dirty="0" err="1"/>
              <a:t>Биожетімділікті</a:t>
            </a:r>
            <a:r>
              <a:rPr lang="ru-RU" dirty="0"/>
              <a:t> (</a:t>
            </a:r>
            <a:r>
              <a:rPr lang="en-US" dirty="0"/>
              <a:t>bioavailability) </a:t>
            </a:r>
            <a:r>
              <a:rPr lang="ru-RU" dirty="0" err="1"/>
              <a:t>арттыру</a:t>
            </a:r>
            <a:r>
              <a:rPr lang="ru-RU" dirty="0"/>
              <a:t> </a:t>
            </a:r>
            <a:r>
              <a:rPr lang="ru-RU" dirty="0" err="1"/>
              <a:t>жолдарын</a:t>
            </a:r>
            <a:r>
              <a:rPr lang="ru-RU" dirty="0"/>
              <a:t> </a:t>
            </a:r>
            <a:r>
              <a:rPr lang="ru-RU" dirty="0" err="1"/>
              <a:t>іздеу</a:t>
            </a:r>
            <a:endParaRPr lang="ru-RU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901444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77B47D6-369D-1962-A18E-DCC940A09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528"/>
            <a:ext cx="10515600" cy="6004435"/>
          </a:xfrm>
        </p:spPr>
        <p:txBody>
          <a:bodyPr/>
          <a:lstStyle/>
          <a:p>
            <a:r>
              <a:rPr lang="ru-RU" b="1" dirty="0" err="1"/>
              <a:t>Негізгі</a:t>
            </a:r>
            <a:r>
              <a:rPr lang="ru-RU" b="1" dirty="0"/>
              <a:t> </a:t>
            </a:r>
            <a:r>
              <a:rPr lang="ru-RU" b="1" dirty="0" err="1"/>
              <a:t>терминдер</a:t>
            </a:r>
            <a:endParaRPr lang="ru-RU" b="1" dirty="0"/>
          </a:p>
          <a:p>
            <a:r>
              <a:rPr lang="ru-RU" b="1" dirty="0" err="1"/>
              <a:t>Биожетімділік</a:t>
            </a:r>
            <a:r>
              <a:rPr lang="ru-RU" b="1" dirty="0"/>
              <a:t> (</a:t>
            </a:r>
            <a:r>
              <a:rPr lang="en-US" b="1" dirty="0"/>
              <a:t>Bioavailability)</a:t>
            </a:r>
            <a:r>
              <a:rPr lang="en-US" dirty="0"/>
              <a:t> –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заттың</a:t>
            </a:r>
            <a:r>
              <a:rPr lang="ru-RU" dirty="0"/>
              <a:t> </a:t>
            </a:r>
            <a:r>
              <a:rPr lang="ru-RU" dirty="0" err="1"/>
              <a:t>енгізілген</a:t>
            </a:r>
            <a:r>
              <a:rPr lang="ru-RU" dirty="0"/>
              <a:t> </a:t>
            </a:r>
            <a:r>
              <a:rPr lang="ru-RU" dirty="0" err="1"/>
              <a:t>дозасынан</a:t>
            </a:r>
            <a:r>
              <a:rPr lang="ru-RU" dirty="0"/>
              <a:t> </a:t>
            </a:r>
            <a:r>
              <a:rPr lang="ru-RU" dirty="0" err="1"/>
              <a:t>қанға</a:t>
            </a:r>
            <a:r>
              <a:rPr lang="ru-RU" dirty="0"/>
              <a:t> </a:t>
            </a:r>
            <a:r>
              <a:rPr lang="ru-RU" dirty="0" err="1"/>
              <a:t>өзгеріссіз</a:t>
            </a:r>
            <a:r>
              <a:rPr lang="ru-RU" dirty="0"/>
              <a:t> </a:t>
            </a:r>
            <a:r>
              <a:rPr lang="ru-RU" dirty="0" err="1"/>
              <a:t>түскен</a:t>
            </a:r>
            <a:r>
              <a:rPr lang="ru-RU" dirty="0"/>
              <a:t> </a:t>
            </a:r>
            <a:r>
              <a:rPr lang="ru-RU" dirty="0" err="1"/>
              <a:t>мөлшері</a:t>
            </a:r>
            <a:r>
              <a:rPr lang="ru-RU" dirty="0"/>
              <a:t> мен </a:t>
            </a:r>
            <a:r>
              <a:rPr lang="ru-RU" dirty="0" err="1"/>
              <a:t>жылдамдығы</a:t>
            </a:r>
            <a:r>
              <a:rPr lang="ru-RU" dirty="0"/>
              <a:t>.</a:t>
            </a:r>
          </a:p>
          <a:p>
            <a:r>
              <a:rPr lang="ru-RU" b="1" dirty="0" err="1"/>
              <a:t>Биоэквиваленттілік</a:t>
            </a:r>
            <a:r>
              <a:rPr lang="ru-RU" b="1" dirty="0"/>
              <a:t> (</a:t>
            </a:r>
            <a:r>
              <a:rPr lang="en-US" b="1" dirty="0"/>
              <a:t>Bioequivalence)</a:t>
            </a:r>
            <a:r>
              <a:rPr lang="en-US" dirty="0"/>
              <a:t> –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формалардың</a:t>
            </a:r>
            <a:r>
              <a:rPr lang="ru-RU" dirty="0"/>
              <a:t> </a:t>
            </a:r>
            <a:r>
              <a:rPr lang="ru-RU" dirty="0" err="1"/>
              <a:t>ағзада</a:t>
            </a:r>
            <a:r>
              <a:rPr lang="ru-RU" dirty="0"/>
              <a:t> </a:t>
            </a:r>
            <a:r>
              <a:rPr lang="ru-RU" dirty="0" err="1"/>
              <a:t>бірдей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 </a:t>
            </a:r>
            <a:r>
              <a:rPr lang="ru-RU" dirty="0" err="1"/>
              <a:t>қасиеті</a:t>
            </a:r>
            <a:r>
              <a:rPr lang="ru-RU" dirty="0"/>
              <a:t>.</a:t>
            </a:r>
          </a:p>
          <a:p>
            <a:r>
              <a:rPr lang="ru-RU" b="1" dirty="0"/>
              <a:t>Фармакокинетика</a:t>
            </a:r>
            <a:r>
              <a:rPr lang="ru-RU" dirty="0"/>
              <a:t> –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заттың</a:t>
            </a:r>
            <a:r>
              <a:rPr lang="ru-RU" dirty="0"/>
              <a:t> </a:t>
            </a:r>
            <a:r>
              <a:rPr lang="ru-RU" dirty="0" err="1"/>
              <a:t>ағзадағы</a:t>
            </a:r>
            <a:r>
              <a:rPr lang="ru-RU" dirty="0"/>
              <a:t> </a:t>
            </a:r>
            <a:r>
              <a:rPr lang="ru-RU" dirty="0" err="1"/>
              <a:t>тағдырын</a:t>
            </a:r>
            <a:r>
              <a:rPr lang="ru-RU" dirty="0"/>
              <a:t> (</a:t>
            </a:r>
            <a:r>
              <a:rPr lang="en-US" dirty="0"/>
              <a:t>ADME: Absorption, Distribution, Metabolism, Excretion) </a:t>
            </a:r>
            <a:r>
              <a:rPr lang="ru-RU" dirty="0" err="1"/>
              <a:t>зерттейді</a:t>
            </a:r>
            <a:r>
              <a:rPr lang="ru-RU" dirty="0"/>
              <a:t>.</a:t>
            </a:r>
          </a:p>
          <a:p>
            <a:r>
              <a:rPr lang="ru-RU" b="1" dirty="0"/>
              <a:t>Фармакодинамика</a:t>
            </a:r>
            <a:r>
              <a:rPr lang="ru-RU" dirty="0"/>
              <a:t> –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заттың</a:t>
            </a:r>
            <a:r>
              <a:rPr lang="ru-RU" dirty="0"/>
              <a:t> </a:t>
            </a:r>
            <a:r>
              <a:rPr lang="ru-RU" dirty="0" err="1"/>
              <a:t>ағзаға</a:t>
            </a:r>
            <a:r>
              <a:rPr lang="ru-RU" dirty="0"/>
              <a:t> </a:t>
            </a:r>
            <a:r>
              <a:rPr lang="ru-RU" dirty="0" err="1"/>
              <a:t>фармакологиялық</a:t>
            </a:r>
            <a:r>
              <a:rPr lang="ru-RU" dirty="0"/>
              <a:t> </a:t>
            </a:r>
            <a:r>
              <a:rPr lang="ru-RU" dirty="0" err="1"/>
              <a:t>әсерін</a:t>
            </a:r>
            <a:r>
              <a:rPr lang="ru-RU" dirty="0"/>
              <a:t> </a:t>
            </a:r>
            <a:r>
              <a:rPr lang="ru-RU" dirty="0" err="1"/>
              <a:t>зерттейді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19160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8ADC88C-9716-1ABA-6CA2-0BFE053B1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9819"/>
            <a:ext cx="10515600" cy="5757144"/>
          </a:xfrm>
        </p:spPr>
        <p:txBody>
          <a:bodyPr/>
          <a:lstStyle/>
          <a:p>
            <a:r>
              <a:rPr lang="ru-RU" b="1" dirty="0" err="1"/>
              <a:t>Биофармацияның</a:t>
            </a:r>
            <a:r>
              <a:rPr lang="ru-RU" b="1" dirty="0"/>
              <a:t> </a:t>
            </a:r>
            <a:r>
              <a:rPr lang="ru-RU" b="1" dirty="0" err="1"/>
              <a:t>зерттеу</a:t>
            </a:r>
            <a:r>
              <a:rPr lang="ru-RU" b="1" dirty="0"/>
              <a:t> </a:t>
            </a:r>
            <a:r>
              <a:rPr lang="ru-RU" b="1" dirty="0" err="1"/>
              <a:t>әдістері</a:t>
            </a:r>
            <a:endParaRPr lang="ru-RU" b="1" dirty="0"/>
          </a:p>
          <a:p>
            <a:r>
              <a:rPr lang="en-US" b="1" dirty="0"/>
              <a:t>In vitro</a:t>
            </a:r>
            <a:r>
              <a:rPr lang="en-US" dirty="0"/>
              <a:t> – </a:t>
            </a:r>
            <a:r>
              <a:rPr lang="ru-RU" dirty="0" err="1"/>
              <a:t>жасанды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, </a:t>
            </a:r>
            <a:r>
              <a:rPr lang="ru-RU" dirty="0" err="1"/>
              <a:t>зертханалық</a:t>
            </a:r>
            <a:r>
              <a:rPr lang="ru-RU" dirty="0"/>
              <a:t> </a:t>
            </a:r>
            <a:r>
              <a:rPr lang="ru-RU" dirty="0" err="1"/>
              <a:t>тәжірибелер</a:t>
            </a:r>
            <a:r>
              <a:rPr lang="ru-RU" dirty="0"/>
              <a:t> (</a:t>
            </a:r>
            <a:r>
              <a:rPr lang="ru-RU" dirty="0" err="1"/>
              <a:t>ерітіндіде</a:t>
            </a:r>
            <a:r>
              <a:rPr lang="ru-RU" dirty="0"/>
              <a:t> еру, диффузия).</a:t>
            </a:r>
          </a:p>
          <a:p>
            <a:r>
              <a:rPr lang="en-US" b="1" dirty="0"/>
              <a:t>In vivo</a:t>
            </a:r>
            <a:r>
              <a:rPr lang="en-US" dirty="0"/>
              <a:t> – </a:t>
            </a:r>
            <a:r>
              <a:rPr lang="ru-RU" dirty="0" err="1"/>
              <a:t>жануарлар</a:t>
            </a:r>
            <a:r>
              <a:rPr lang="ru-RU" dirty="0"/>
              <a:t> мен </a:t>
            </a:r>
            <a:r>
              <a:rPr lang="ru-RU" dirty="0" err="1"/>
              <a:t>адамдарда</a:t>
            </a:r>
            <a:r>
              <a:rPr lang="ru-RU" dirty="0"/>
              <a:t> </a:t>
            </a:r>
            <a:r>
              <a:rPr lang="ru-RU" dirty="0" err="1"/>
              <a:t>жүргізілетін</a:t>
            </a:r>
            <a:r>
              <a:rPr lang="ru-RU" dirty="0"/>
              <a:t> </a:t>
            </a:r>
            <a:r>
              <a:rPr lang="ru-RU" dirty="0" err="1"/>
              <a:t>зерттеулер</a:t>
            </a:r>
            <a:r>
              <a:rPr lang="ru-RU" dirty="0"/>
              <a:t>.</a:t>
            </a:r>
          </a:p>
          <a:p>
            <a:r>
              <a:rPr lang="en-US" b="1" dirty="0"/>
              <a:t>In silico</a:t>
            </a:r>
            <a:r>
              <a:rPr lang="en-US" dirty="0"/>
              <a:t> – </a:t>
            </a:r>
            <a:r>
              <a:rPr lang="ru-RU" dirty="0" err="1"/>
              <a:t>компьютерлік</a:t>
            </a:r>
            <a:r>
              <a:rPr lang="ru-RU" dirty="0"/>
              <a:t> </a:t>
            </a:r>
            <a:r>
              <a:rPr lang="ru-RU" dirty="0" err="1"/>
              <a:t>модельдеу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57569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C6FD28A-AA33-861B-B42A-1A7DA2448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143"/>
            <a:ext cx="10515600" cy="5302820"/>
          </a:xfrm>
        </p:spPr>
        <p:txBody>
          <a:bodyPr/>
          <a:lstStyle/>
          <a:p>
            <a:r>
              <a:rPr lang="ru-RU" b="1" dirty="0" err="1"/>
              <a:t>Биофармацияның</a:t>
            </a:r>
            <a:r>
              <a:rPr lang="ru-RU" b="1" dirty="0"/>
              <a:t> </a:t>
            </a:r>
            <a:r>
              <a:rPr lang="ru-RU" b="1" dirty="0" err="1"/>
              <a:t>клиникалық</a:t>
            </a:r>
            <a:r>
              <a:rPr lang="ru-RU" b="1" dirty="0"/>
              <a:t> </a:t>
            </a:r>
            <a:r>
              <a:rPr lang="ru-RU" b="1" dirty="0" err="1"/>
              <a:t>маңызы</a:t>
            </a:r>
            <a:endParaRPr lang="ru-RU" b="1" dirty="0"/>
          </a:p>
          <a:p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препараттардың</a:t>
            </a:r>
            <a:r>
              <a:rPr lang="ru-RU" dirty="0"/>
              <a:t> </a:t>
            </a:r>
            <a:r>
              <a:rPr lang="ru-RU" dirty="0" err="1"/>
              <a:t>тиімділігін</a:t>
            </a:r>
            <a:r>
              <a:rPr lang="ru-RU" dirty="0"/>
              <a:t> </a:t>
            </a:r>
            <a:r>
              <a:rPr lang="ru-RU" dirty="0" err="1"/>
              <a:t>арттыру</a:t>
            </a:r>
            <a:endParaRPr lang="ru-RU" dirty="0"/>
          </a:p>
          <a:p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формаларды</a:t>
            </a:r>
            <a:r>
              <a:rPr lang="ru-RU" dirty="0"/>
              <a:t> </a:t>
            </a:r>
            <a:r>
              <a:rPr lang="ru-RU" dirty="0" err="1"/>
              <a:t>жасау</a:t>
            </a:r>
            <a:endParaRPr lang="ru-RU" dirty="0"/>
          </a:p>
          <a:p>
            <a:r>
              <a:rPr lang="ru-RU" dirty="0"/>
              <a:t>Генерик </a:t>
            </a:r>
            <a:r>
              <a:rPr lang="ru-RU" dirty="0" err="1"/>
              <a:t>препараттардың</a:t>
            </a:r>
            <a:r>
              <a:rPr lang="ru-RU" dirty="0"/>
              <a:t> </a:t>
            </a:r>
            <a:r>
              <a:rPr lang="ru-RU" dirty="0" err="1"/>
              <a:t>сапасын</a:t>
            </a:r>
            <a:r>
              <a:rPr lang="ru-RU" dirty="0"/>
              <a:t> </a:t>
            </a:r>
            <a:r>
              <a:rPr lang="ru-RU" dirty="0" err="1"/>
              <a:t>бағалау</a:t>
            </a:r>
            <a:endParaRPr lang="ru-RU" dirty="0"/>
          </a:p>
          <a:p>
            <a:r>
              <a:rPr lang="ru-RU" dirty="0"/>
              <a:t>Пациентке </a:t>
            </a:r>
            <a:r>
              <a:rPr lang="ru-RU" dirty="0" err="1"/>
              <a:t>жеке</a:t>
            </a:r>
            <a:r>
              <a:rPr lang="ru-RU" dirty="0"/>
              <a:t> дара ем </a:t>
            </a:r>
            <a:r>
              <a:rPr lang="ru-RU" dirty="0" err="1"/>
              <a:t>тағайындауға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беру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21963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42CD74-0504-7FED-EBFD-BE7138095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800"/>
            <a:ext cx="10515600" cy="5872163"/>
          </a:xfrm>
        </p:spPr>
        <p:txBody>
          <a:bodyPr/>
          <a:lstStyle/>
          <a:p>
            <a:r>
              <a:rPr lang="ru-RU" b="1" dirty="0" err="1"/>
              <a:t>Қорытынды</a:t>
            </a:r>
            <a:endParaRPr lang="ru-RU" b="1" dirty="0"/>
          </a:p>
          <a:p>
            <a:r>
              <a:rPr lang="ru-RU" dirty="0" err="1"/>
              <a:t>Биофармация</a:t>
            </a:r>
            <a:r>
              <a:rPr lang="ru-RU" dirty="0"/>
              <a:t> –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заттың</a:t>
            </a:r>
            <a:r>
              <a:rPr lang="ru-RU" dirty="0"/>
              <a:t> </a:t>
            </a:r>
            <a:r>
              <a:rPr lang="ru-RU" dirty="0" err="1"/>
              <a:t>тиімділігі</a:t>
            </a:r>
            <a:r>
              <a:rPr lang="ru-RU" dirty="0"/>
              <a:t> мен </a:t>
            </a:r>
            <a:r>
              <a:rPr lang="ru-RU" dirty="0" err="1"/>
              <a:t>қауіпсіздігін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ғылым</a:t>
            </a:r>
            <a:r>
              <a:rPr lang="ru-RU" dirty="0"/>
              <a:t>.</a:t>
            </a:r>
          </a:p>
          <a:p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препараттың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 </a:t>
            </a:r>
            <a:r>
              <a:rPr lang="ru-RU" dirty="0" err="1"/>
              <a:t>механизмі</a:t>
            </a:r>
            <a:r>
              <a:rPr lang="ru-RU" dirty="0"/>
              <a:t> тек </a:t>
            </a:r>
            <a:r>
              <a:rPr lang="ru-RU" dirty="0" err="1"/>
              <a:t>химиялық</a:t>
            </a:r>
            <a:r>
              <a:rPr lang="ru-RU" dirty="0"/>
              <a:t> </a:t>
            </a:r>
            <a:r>
              <a:rPr lang="ru-RU" dirty="0" err="1"/>
              <a:t>құрылысқа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формасына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.</a:t>
            </a:r>
          </a:p>
          <a:p>
            <a:r>
              <a:rPr lang="ru-RU" dirty="0" err="1"/>
              <a:t>Биофармация</a:t>
            </a:r>
            <a:r>
              <a:rPr lang="ru-RU" dirty="0"/>
              <a:t> фармацевт пен </a:t>
            </a:r>
            <a:r>
              <a:rPr lang="ru-RU" dirty="0" err="1"/>
              <a:t>дәрігер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клиникалық</a:t>
            </a:r>
            <a:r>
              <a:rPr lang="ru-RU" dirty="0"/>
              <a:t> </a:t>
            </a:r>
            <a:r>
              <a:rPr lang="ru-RU" dirty="0" err="1"/>
              <a:t>тәжірибеде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р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792704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FA4C4A2-A4E9-5FFB-7703-4048B85D9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8098"/>
            <a:ext cx="10515600" cy="5578865"/>
          </a:xfrm>
        </p:spPr>
        <p:txBody>
          <a:bodyPr/>
          <a:lstStyle/>
          <a:p>
            <a:r>
              <a:rPr lang="ru-RU" b="1" dirty="0" err="1"/>
              <a:t>Әдебиеттер</a:t>
            </a:r>
            <a:endParaRPr lang="ru-RU" b="1" dirty="0"/>
          </a:p>
          <a:p>
            <a:r>
              <a:rPr lang="ru-RU" dirty="0" err="1"/>
              <a:t>Әбдірахманова</a:t>
            </a:r>
            <a:r>
              <a:rPr lang="ru-RU" dirty="0"/>
              <a:t> С.Ф. "</a:t>
            </a:r>
            <a:r>
              <a:rPr lang="ru-RU" dirty="0" err="1"/>
              <a:t>Биофармация</a:t>
            </a:r>
            <a:r>
              <a:rPr lang="ru-RU" dirty="0"/>
              <a:t> </a:t>
            </a:r>
            <a:r>
              <a:rPr lang="ru-RU" dirty="0" err="1"/>
              <a:t>негіздері</a:t>
            </a:r>
            <a:r>
              <a:rPr lang="ru-RU" dirty="0"/>
              <a:t>", Алматы, 2019.</a:t>
            </a:r>
          </a:p>
          <a:p>
            <a:r>
              <a:rPr lang="en-US" dirty="0"/>
              <a:t>Shargel L., Yu A.B.C. "Applied Biopharmaceutics &amp; Pharmacokinetics", 8th edition, 2021.</a:t>
            </a:r>
          </a:p>
          <a:p>
            <a:r>
              <a:rPr lang="ru-RU" dirty="0"/>
              <a:t>ҚР </a:t>
            </a:r>
            <a:r>
              <a:rPr lang="ru-RU" dirty="0" err="1"/>
              <a:t>Денсаулық</a:t>
            </a:r>
            <a:r>
              <a:rPr lang="ru-RU" dirty="0"/>
              <a:t> </a:t>
            </a:r>
            <a:r>
              <a:rPr lang="ru-RU" dirty="0" err="1"/>
              <a:t>сақтау</a:t>
            </a:r>
            <a:r>
              <a:rPr lang="ru-RU" dirty="0"/>
              <a:t> </a:t>
            </a:r>
            <a:r>
              <a:rPr lang="ru-RU" dirty="0" err="1"/>
              <a:t>министрлігінің</a:t>
            </a:r>
            <a:r>
              <a:rPr lang="ru-RU" dirty="0"/>
              <a:t> </a:t>
            </a:r>
            <a:r>
              <a:rPr lang="ru-RU" dirty="0" err="1"/>
              <a:t>клиникалық</a:t>
            </a:r>
            <a:r>
              <a:rPr lang="ru-RU" dirty="0"/>
              <a:t> </a:t>
            </a:r>
            <a:r>
              <a:rPr lang="ru-RU" dirty="0" err="1"/>
              <a:t>хаттамалары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9499699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275</Words>
  <Application>Microsoft Office PowerPoint</Application>
  <PresentationFormat>Широкоэкранный</PresentationFormat>
  <Paragraphs>31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Тема Office</vt:lpstr>
      <vt:lpstr>Биофармация ғылыми пән ретінде. Негізгі теминдер мен анықтамалар.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2025-09-09T04:23:54Z</dcterms:created>
  <dcterms:modified xsi:type="dcterms:W3CDTF">2025-09-09T04:28:02Z</dcterms:modified>
</cp:coreProperties>
</file>